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68" r:id="rId2"/>
    <p:sldId id="261" r:id="rId3"/>
    <p:sldId id="264" r:id="rId4"/>
    <p:sldId id="262" r:id="rId5"/>
    <p:sldId id="277" r:id="rId6"/>
    <p:sldId id="278" r:id="rId7"/>
    <p:sldId id="263" r:id="rId8"/>
    <p:sldId id="265" r:id="rId9"/>
    <p:sldId id="273" r:id="rId10"/>
    <p:sldId id="279" r:id="rId11"/>
    <p:sldId id="274" r:id="rId12"/>
    <p:sldId id="280" r:id="rId13"/>
    <p:sldId id="281" r:id="rId14"/>
    <p:sldId id="270" r:id="rId15"/>
    <p:sldId id="276" r:id="rId16"/>
    <p:sldId id="269" r:id="rId17"/>
    <p:sldId id="267" r:id="rId18"/>
    <p:sldId id="271" r:id="rId19"/>
  </p:sldIdLst>
  <p:sldSz cx="9144000" cy="6858000" type="screen4x3"/>
  <p:notesSz cx="6858000" cy="9926638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CC"/>
    <a:srgbClr val="CC00CC"/>
    <a:srgbClr val="FFFF00"/>
    <a:srgbClr val="00FF00"/>
    <a:srgbClr val="FF33CC"/>
    <a:srgbClr val="F1DB28"/>
    <a:srgbClr val="FF3300"/>
    <a:srgbClr val="003366"/>
    <a:srgbClr val="336699"/>
    <a:srgbClr val="99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505" autoAdjust="0"/>
    <p:restoredTop sz="88228" autoAdjust="0"/>
  </p:normalViewPr>
  <p:slideViewPr>
    <p:cSldViewPr>
      <p:cViewPr>
        <p:scale>
          <a:sx n="100" d="100"/>
          <a:sy n="100" d="100"/>
        </p:scale>
        <p:origin x="-1896" y="-744"/>
      </p:cViewPr>
      <p:guideLst>
        <p:guide orient="horz" pos="1797"/>
        <p:guide orient="horz" pos="2818"/>
        <p:guide orient="horz" pos="3407"/>
        <p:guide orient="horz" pos="482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7" d="100"/>
          <a:sy n="77" d="100"/>
        </p:scale>
        <p:origin x="-2172" y="-102"/>
      </p:cViewPr>
      <p:guideLst>
        <p:guide orient="horz" pos="3127"/>
        <p:guide pos="216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2"/>
            <a:ext cx="2970946" cy="496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568" tIns="45784" rIns="91568" bIns="45784" numCol="1" anchor="t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endParaRPr lang="de-DE" dirty="0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7055" y="2"/>
            <a:ext cx="2970945" cy="496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568" tIns="45784" rIns="91568" bIns="45784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endParaRPr lang="de-DE" dirty="0"/>
          </a:p>
        </p:txBody>
      </p:sp>
      <p:sp>
        <p:nvSpPr>
          <p:cNvPr id="389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429753"/>
            <a:ext cx="2970946" cy="496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568" tIns="45784" rIns="91568" bIns="45784" numCol="1" anchor="b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endParaRPr lang="de-DE" dirty="0"/>
          </a:p>
        </p:txBody>
      </p:sp>
      <p:sp>
        <p:nvSpPr>
          <p:cNvPr id="389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7055" y="9429753"/>
            <a:ext cx="2970945" cy="496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568" tIns="45784" rIns="91568" bIns="45784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fld id="{A955E507-E195-46DB-872D-B8C902BDB831}" type="slidenum">
              <a:rPr lang="de-DE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739534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2"/>
            <a:ext cx="2970946" cy="496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568" tIns="45784" rIns="91568" bIns="45784" numCol="1" anchor="t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endParaRPr lang="de-DE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7055" y="2"/>
            <a:ext cx="2970945" cy="496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568" tIns="45784" rIns="91568" bIns="45784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endParaRPr lang="de-DE" dirty="0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47738" y="744538"/>
            <a:ext cx="4964112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2906" y="4714878"/>
            <a:ext cx="5032190" cy="446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568" tIns="45784" rIns="91568" bIns="4578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29753"/>
            <a:ext cx="2970946" cy="496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568" tIns="45784" rIns="91568" bIns="45784" numCol="1" anchor="b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endParaRPr lang="de-DE" dirty="0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7055" y="9429753"/>
            <a:ext cx="2970945" cy="496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568" tIns="45784" rIns="91568" bIns="45784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fld id="{D311E7B9-6DA9-4842-9A55-2E30E5399584}" type="slidenum">
              <a:rPr lang="de-DE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7753606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F72B587-32FC-4294-BF19-CD47C8CA4618}" type="slidenum">
              <a:rPr lang="de-DE"/>
              <a:pPr/>
              <a:t>2</a:t>
            </a:fld>
            <a:endParaRPr lang="de-DE" dirty="0"/>
          </a:p>
        </p:txBody>
      </p:sp>
      <p:sp>
        <p:nvSpPr>
          <p:cNvPr id="180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0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CH" smtClean="0"/>
          </a:p>
        </p:txBody>
      </p:sp>
      <p:sp>
        <p:nvSpPr>
          <p:cNvPr id="53252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4362" indent="-28629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5172" indent="-229034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3240" indent="-229034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61309" indent="-229034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9378" indent="-22903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7446" indent="-22903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35515" indent="-22903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93584" indent="-22903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DAD34E9-238B-4863-9FB2-694957283525}" type="slidenum">
              <a:rPr lang="de-CH" smtClean="0"/>
              <a:pPr eaLnBrk="1" hangingPunct="1"/>
              <a:t>5</a:t>
            </a:fld>
            <a:endParaRPr lang="de-CH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CH" smtClean="0"/>
          </a:p>
        </p:txBody>
      </p:sp>
      <p:sp>
        <p:nvSpPr>
          <p:cNvPr id="54276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4362" indent="-28629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5172" indent="-229034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3240" indent="-229034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61309" indent="-229034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9378" indent="-22903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7446" indent="-22903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35515" indent="-22903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93584" indent="-22903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976C1A7-10FE-4C86-B251-90E35BC7AC22}" type="slidenum">
              <a:rPr lang="de-CH" smtClean="0"/>
              <a:pPr eaLnBrk="1" hangingPunct="1"/>
              <a:t>6</a:t>
            </a:fld>
            <a:endParaRPr lang="de-CH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CH" smtClean="0"/>
          </a:p>
        </p:txBody>
      </p:sp>
      <p:sp>
        <p:nvSpPr>
          <p:cNvPr id="59396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4362" indent="-28629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5172" indent="-229034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3240" indent="-229034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61309" indent="-229034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9378" indent="-22903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7446" indent="-22903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35515" indent="-22903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93584" indent="-22903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7D4E4C8-571C-44CB-8399-D4D7CF865700}" type="slidenum">
              <a:rPr lang="de-CH" smtClean="0"/>
              <a:pPr eaLnBrk="1" hangingPunct="1"/>
              <a:t>9</a:t>
            </a:fld>
            <a:endParaRPr lang="de-CH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5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CH" smtClean="0"/>
          </a:p>
        </p:txBody>
      </p:sp>
      <p:sp>
        <p:nvSpPr>
          <p:cNvPr id="69636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4362" indent="-28629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5172" indent="-229034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3240" indent="-229034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61309" indent="-229034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9378" indent="-22903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7446" indent="-22903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35515" indent="-22903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93584" indent="-22903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5C843D6-D89A-49EC-806A-74991F733689}" type="slidenum">
              <a:rPr lang="de-CH" smtClean="0"/>
              <a:pPr eaLnBrk="1" hangingPunct="1"/>
              <a:t>11</a:t>
            </a:fld>
            <a:endParaRPr lang="de-CH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5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CH" smtClean="0"/>
          </a:p>
        </p:txBody>
      </p:sp>
      <p:sp>
        <p:nvSpPr>
          <p:cNvPr id="69636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4362" indent="-28629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5172" indent="-229034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3240" indent="-229034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61309" indent="-229034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9378" indent="-22903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7446" indent="-22903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35515" indent="-22903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93584" indent="-22903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5C843D6-D89A-49EC-806A-74991F733689}" type="slidenum">
              <a:rPr lang="de-CH" smtClean="0"/>
              <a:pPr eaLnBrk="1" hangingPunct="1"/>
              <a:t>12</a:t>
            </a:fld>
            <a:endParaRPr lang="de-CH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0659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CH" smtClean="0"/>
          </a:p>
        </p:txBody>
      </p:sp>
      <p:sp>
        <p:nvSpPr>
          <p:cNvPr id="70660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4362" indent="-28629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5172" indent="-229034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3240" indent="-229034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61309" indent="-229034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9378" indent="-22903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7446" indent="-22903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35515" indent="-22903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93584" indent="-22903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3603D07-E063-4A1E-8B4A-D70266C9D213}" type="slidenum">
              <a:rPr lang="de-CH" smtClean="0"/>
              <a:pPr eaLnBrk="1" hangingPunct="1"/>
              <a:t>13</a:t>
            </a:fld>
            <a:endParaRPr lang="de-CH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683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CH" smtClean="0"/>
          </a:p>
        </p:txBody>
      </p:sp>
      <p:sp>
        <p:nvSpPr>
          <p:cNvPr id="71684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4362" indent="-28629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5172" indent="-229034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3240" indent="-229034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61309" indent="-229034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9378" indent="-22903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7446" indent="-22903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35515" indent="-22903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93584" indent="-22903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97F5FB7-5969-4D43-8764-955BF776EE4B}" type="slidenum">
              <a:rPr lang="de-CH" smtClean="0"/>
              <a:pPr eaLnBrk="1" hangingPunct="1"/>
              <a:t>15</a:t>
            </a:fld>
            <a:endParaRPr lang="de-CH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w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15" name="Rectangle 47"/>
          <p:cNvSpPr>
            <a:spLocks noChangeArrowheads="1"/>
          </p:cNvSpPr>
          <p:nvPr userDrawn="1"/>
        </p:nvSpPr>
        <p:spPr bwMode="auto">
          <a:xfrm>
            <a:off x="0" y="6019800"/>
            <a:ext cx="9144000" cy="838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dirty="0"/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1447800" y="3684588"/>
            <a:ext cx="6172200" cy="519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>
            <a:lvl1pPr>
              <a:defRPr b="0"/>
            </a:lvl1pPr>
          </a:lstStyle>
          <a:p>
            <a:pPr lvl="0"/>
            <a:r>
              <a:rPr lang="de-DE" noProof="0" smtClean="0"/>
              <a:t>Titelmasterformat durch Klicken bearbeiten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4365625"/>
            <a:ext cx="6172200" cy="366713"/>
          </a:xfrm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1800" b="1">
                <a:solidFill>
                  <a:srgbClr val="323232"/>
                </a:solidFill>
              </a:defRPr>
            </a:lvl1pPr>
          </a:lstStyle>
          <a:p>
            <a:pPr lvl="0"/>
            <a:r>
              <a:rPr lang="de-DE" noProof="0" smtClean="0"/>
              <a:t>Formatvorlage des Untertitelmasters durch Klicken bearbeiten</a:t>
            </a:r>
          </a:p>
        </p:txBody>
      </p:sp>
      <p:sp>
        <p:nvSpPr>
          <p:cNvPr id="7216" name="Rectangle 48"/>
          <p:cNvSpPr>
            <a:spLocks noChangeArrowheads="1"/>
          </p:cNvSpPr>
          <p:nvPr userDrawn="1"/>
        </p:nvSpPr>
        <p:spPr bwMode="auto">
          <a:xfrm>
            <a:off x="0" y="0"/>
            <a:ext cx="9144000" cy="381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dirty="0"/>
          </a:p>
        </p:txBody>
      </p:sp>
      <p:pic>
        <p:nvPicPr>
          <p:cNvPr id="7190" name="Bild 13" descr="unilogo_typo.wmf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463" y="109538"/>
            <a:ext cx="1804987" cy="15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19" name="Rectangle 51"/>
          <p:cNvSpPr>
            <a:spLocks noChangeArrowheads="1"/>
          </p:cNvSpPr>
          <p:nvPr userDrawn="1"/>
        </p:nvSpPr>
        <p:spPr bwMode="auto">
          <a:xfrm>
            <a:off x="10233025" y="1106488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de-CH" sz="2400" dirty="0"/>
          </a:p>
        </p:txBody>
      </p:sp>
      <p:sp>
        <p:nvSpPr>
          <p:cNvPr id="7220" name="Text Box 52"/>
          <p:cNvSpPr txBox="1">
            <a:spLocks noChangeArrowheads="1"/>
          </p:cNvSpPr>
          <p:nvPr userDrawn="1"/>
        </p:nvSpPr>
        <p:spPr bwMode="auto">
          <a:xfrm>
            <a:off x="1447800" y="4822825"/>
            <a:ext cx="6172200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800" dirty="0">
                <a:solidFill>
                  <a:srgbClr val="323232"/>
                </a:solidFill>
                <a:latin typeface="Verdana" pitchFamily="34" charset="0"/>
              </a:rPr>
              <a:t>Prof. Dr. Antonio Loprieno, Rektor</a:t>
            </a:r>
          </a:p>
          <a:p>
            <a:pPr>
              <a:spcBef>
                <a:spcPct val="50000"/>
              </a:spcBef>
            </a:pPr>
            <a:r>
              <a:rPr lang="de-CH" sz="1800" dirty="0">
                <a:solidFill>
                  <a:srgbClr val="323232"/>
                </a:solidFill>
                <a:latin typeface="Verdana" pitchFamily="34" charset="0"/>
              </a:rPr>
              <a:t>Dr. Jürgen Rümmele, Leiter Finanzen &amp; Controlling, Verwaltungsdirektor ad interim</a:t>
            </a:r>
            <a:endParaRPr lang="de-DE" sz="1800" dirty="0">
              <a:solidFill>
                <a:srgbClr val="323232"/>
              </a:solidFill>
              <a:latin typeface="Verdana" pitchFamily="34" charset="0"/>
            </a:endParaRPr>
          </a:p>
        </p:txBody>
      </p:sp>
      <p:pic>
        <p:nvPicPr>
          <p:cNvPr id="7222" name="Picture 54" descr="linie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4763" y="360363"/>
            <a:ext cx="9129712" cy="8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24" name="Picture 56" descr="linie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7938" y="5956300"/>
            <a:ext cx="9126537" cy="8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25" name="Picture 57" descr="logo_uni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1975" y="6197600"/>
            <a:ext cx="400050" cy="55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‹Nr.›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115210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30988" y="274638"/>
            <a:ext cx="2057400" cy="5545137"/>
          </a:xfrm>
          <a:prstGeom prst="rect">
            <a:avLst/>
          </a:prstGeo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21388" cy="5545137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‹Nr.›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2009924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‹Nr.›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1532431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‹Nr.›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9860715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11188" y="1628775"/>
            <a:ext cx="39624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725988" y="1628775"/>
            <a:ext cx="39624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‹Nr.›</a:t>
            </a:r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9406535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‹Nr.›</a:t>
            </a:r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2471575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‹Nr.›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1012221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‹Nr.›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1162484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‹Nr.›</a:t>
            </a:r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5100763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dirty="0" smtClean="0"/>
              <a:t>Bild durch Klicken auf Symbol hinzufügen</a:t>
            </a:r>
            <a:endParaRPr lang="de-CH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‹Nr.›</a:t>
            </a:r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1911966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w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1188" y="1628775"/>
            <a:ext cx="807720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621463" y="6324600"/>
            <a:ext cx="198913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+mn-lt"/>
              </a:defRPr>
            </a:lvl1pPr>
          </a:lstStyle>
          <a:p>
            <a:r>
              <a:rPr lang="de-DE" smtClean="0"/>
              <a:t>‹Nr.›</a:t>
            </a:r>
            <a:endParaRPr lang="de-DE" dirty="0"/>
          </a:p>
        </p:txBody>
      </p:sp>
      <p:pic>
        <p:nvPicPr>
          <p:cNvPr id="1047" name="Bild 13" descr="unilogo_typo.wmf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88913"/>
            <a:ext cx="1804987" cy="15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9" name="Picture 25" descr="logo_uni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1975" y="6197600"/>
            <a:ext cx="400050" cy="55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79" name="Rectangle 5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39750" y="6245225"/>
            <a:ext cx="3240088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700">
                <a:latin typeface="+mn-lt"/>
              </a:defRPr>
            </a:lvl1pPr>
          </a:lstStyle>
          <a:p>
            <a:endParaRPr lang="de-CH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  <a:ea typeface="ＭＳ Ｐゴシック" pitchFamily="34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  <a:ea typeface="ＭＳ Ｐゴシック" pitchFamily="34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  <a:ea typeface="ＭＳ Ｐゴシック" pitchFamily="34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  <a:ea typeface="ＭＳ Ｐゴシック" pitchFamily="34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  <a:ea typeface="ＭＳ Ｐゴシック" pitchFamily="34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  <a:ea typeface="ＭＳ Ｐゴシック" pitchFamily="34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  <a:ea typeface="ＭＳ Ｐゴシック" pitchFamily="34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  <a:ea typeface="ＭＳ Ｐゴシック" pitchFamily="34" charset="-128"/>
        </a:defRPr>
      </a:lvl9pPr>
    </p:titleStyle>
    <p:bodyStyle>
      <a:lvl1pPr algn="l" rtl="0" eaLnBrk="1" fontAlgn="base" hangingPunct="1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287338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</a:defRPr>
      </a:lvl2pPr>
      <a:lvl3pPr marL="706438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3pPr>
      <a:lvl4pPr marL="1125538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+mn-ea"/>
        </a:defRPr>
      </a:lvl4pPr>
      <a:lvl5pPr marL="1544638" indent="-228600" algn="l" rtl="0" eaLnBrk="1" fontAlgn="base" hangingPunct="1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  <a:ea typeface="+mn-ea"/>
        </a:defRPr>
      </a:lvl5pPr>
      <a:lvl6pPr marL="2001838" indent="-228600" algn="l" rtl="0" eaLnBrk="1" fontAlgn="base" hangingPunct="1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  <a:ea typeface="+mn-ea"/>
        </a:defRPr>
      </a:lvl6pPr>
      <a:lvl7pPr marL="2459038" indent="-228600" algn="l" rtl="0" eaLnBrk="1" fontAlgn="base" hangingPunct="1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  <a:ea typeface="+mn-ea"/>
        </a:defRPr>
      </a:lvl7pPr>
      <a:lvl8pPr marL="2916238" indent="-228600" algn="l" rtl="0" eaLnBrk="1" fontAlgn="base" hangingPunct="1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  <a:ea typeface="+mn-ea"/>
        </a:defRPr>
      </a:lvl8pPr>
      <a:lvl9pPr marL="3373438" indent="-228600" algn="l" rtl="0" eaLnBrk="1" fontAlgn="base" hangingPunct="1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file:///\\ZUV-TRACK\Home$\oswald\AS%25GS\Gefahrenermittlungsdatenbank\wiearbeiteicheinechecklisteab.mpg" TargetMode="External"/><Relationship Id="rId1" Type="http://schemas.microsoft.com/office/2007/relationships/media" Target="file:///\\ZUV-TRACK\Home$\oswald\AS%25GS\Gefahrenermittlungsdatenbank\wiearbeiteicheinechecklisteab.mpg" TargetMode="Externa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04" r="41737" b="75996"/>
          <a:stretch>
            <a:fillRect/>
          </a:stretch>
        </p:blipFill>
        <p:spPr bwMode="auto">
          <a:xfrm>
            <a:off x="250825" y="1484313"/>
            <a:ext cx="8399463" cy="1144587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el 5"/>
          <p:cNvSpPr>
            <a:spLocks noGrp="1"/>
          </p:cNvSpPr>
          <p:nvPr>
            <p:ph type="title" idx="4294967295"/>
          </p:nvPr>
        </p:nvSpPr>
        <p:spPr>
          <a:xfrm>
            <a:off x="684213" y="4437063"/>
            <a:ext cx="7772400" cy="1362075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algn="l"/>
            <a:r>
              <a:rPr lang="de-DE" sz="4000" b="1" dirty="0"/>
              <a:t>Datenbank für Gefahrenermittlung </a:t>
            </a:r>
          </a:p>
        </p:txBody>
      </p:sp>
      <p:sp>
        <p:nvSpPr>
          <p:cNvPr id="8" name="Untertitel 7"/>
          <p:cNvSpPr>
            <a:spLocks noGrp="1"/>
          </p:cNvSpPr>
          <p:nvPr>
            <p:ph type="body" idx="4294967295"/>
          </p:nvPr>
        </p:nvSpPr>
        <p:spPr>
          <a:xfrm>
            <a:off x="722313" y="2906713"/>
            <a:ext cx="7772400" cy="1170359"/>
          </a:xfrm>
        </p:spPr>
        <p:txBody>
          <a:bodyPr anchor="t">
            <a:normAutofit/>
          </a:bodyPr>
          <a:lstStyle/>
          <a:p>
            <a:pPr marL="0" indent="0" defTabSz="457200">
              <a:buFontTx/>
              <a:buNone/>
            </a:pPr>
            <a:r>
              <a:rPr lang="de-DE" sz="1100" dirty="0">
                <a:solidFill>
                  <a:srgbClr val="898989"/>
                </a:solidFill>
              </a:rPr>
              <a:t>	</a:t>
            </a:r>
          </a:p>
          <a:p>
            <a:pPr marL="0" indent="0" defTabSz="457200">
              <a:buFontTx/>
              <a:buNone/>
            </a:pPr>
            <a:fld id="{87365693-CF61-4243-96B8-C1429E012B79}" type="datetime1">
              <a:rPr lang="de-DE" sz="1100" smtClean="0">
                <a:solidFill>
                  <a:srgbClr val="898989"/>
                </a:solidFill>
              </a:rPr>
              <a:pPr marL="0" indent="0" defTabSz="457200">
                <a:buFontTx/>
                <a:buNone/>
              </a:pPr>
              <a:t>13.02.2014</a:t>
            </a:fld>
            <a:endParaRPr lang="de-DE" sz="1100" dirty="0">
              <a:solidFill>
                <a:srgbClr val="898989"/>
              </a:solidFill>
            </a:endParaRPr>
          </a:p>
          <a:p>
            <a:pPr marL="0" indent="0" defTabSz="457200">
              <a:lnSpc>
                <a:spcPct val="80000"/>
              </a:lnSpc>
              <a:buFontTx/>
              <a:buNone/>
            </a:pPr>
            <a:r>
              <a:rPr lang="de-DE" sz="1100" b="1" dirty="0" smtClean="0">
                <a:solidFill>
                  <a:srgbClr val="898989"/>
                </a:solidFill>
              </a:rPr>
              <a:t>Werner Duttweiler</a:t>
            </a:r>
            <a:endParaRPr lang="de-DE" sz="1100" b="1" dirty="0">
              <a:solidFill>
                <a:srgbClr val="898989"/>
              </a:solidFill>
            </a:endParaRPr>
          </a:p>
          <a:p>
            <a:pPr marL="0" indent="0" defTabSz="457200">
              <a:lnSpc>
                <a:spcPct val="80000"/>
              </a:lnSpc>
              <a:buFontTx/>
              <a:buNone/>
            </a:pPr>
            <a:r>
              <a:rPr lang="de-DE" sz="1000" dirty="0">
                <a:solidFill>
                  <a:srgbClr val="898989"/>
                </a:solidFill>
              </a:rPr>
              <a:t>Universität Basel / Ressort BHTS</a:t>
            </a:r>
          </a:p>
          <a:p>
            <a:pPr marL="0" indent="0" defTabSz="457200">
              <a:lnSpc>
                <a:spcPct val="80000"/>
              </a:lnSpc>
              <a:buFontTx/>
              <a:buNone/>
            </a:pPr>
            <a:r>
              <a:rPr lang="de-DE" sz="1000" dirty="0">
                <a:solidFill>
                  <a:srgbClr val="898989"/>
                </a:solidFill>
              </a:rPr>
              <a:t>Petersgraben 35</a:t>
            </a:r>
          </a:p>
          <a:p>
            <a:pPr marL="0" indent="0" defTabSz="457200">
              <a:lnSpc>
                <a:spcPct val="80000"/>
              </a:lnSpc>
              <a:buFontTx/>
              <a:buNone/>
            </a:pPr>
            <a:r>
              <a:rPr lang="de-DE" sz="1000" dirty="0" smtClean="0">
                <a:solidFill>
                  <a:srgbClr val="898989"/>
                </a:solidFill>
              </a:rPr>
              <a:t>4003 </a:t>
            </a:r>
            <a:r>
              <a:rPr lang="de-DE" sz="1000" dirty="0">
                <a:solidFill>
                  <a:srgbClr val="898989"/>
                </a:solidFill>
              </a:rPr>
              <a:t>Basel</a:t>
            </a:r>
          </a:p>
          <a:p>
            <a:pPr marL="0" indent="0" defTabSz="457200">
              <a:lnSpc>
                <a:spcPct val="80000"/>
              </a:lnSpc>
              <a:buFontTx/>
              <a:buNone/>
            </a:pPr>
            <a:endParaRPr lang="de-DE" sz="1100" dirty="0">
              <a:solidFill>
                <a:srgbClr val="898989"/>
              </a:solidFill>
            </a:endParaRPr>
          </a:p>
          <a:p>
            <a:pPr marL="0" indent="0" defTabSz="457200">
              <a:lnSpc>
                <a:spcPct val="80000"/>
              </a:lnSpc>
              <a:buFontTx/>
              <a:buNone/>
            </a:pPr>
            <a:endParaRPr lang="de-DE" sz="1100" dirty="0">
              <a:solidFill>
                <a:srgbClr val="898989"/>
              </a:solidFill>
            </a:endParaRP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CH" sz="3200" b="0" dirty="0"/>
              <a:t>Datenbank für Gefahrenermittlung</a:t>
            </a:r>
            <a:br>
              <a:rPr lang="de-CH" sz="3200" b="0" dirty="0"/>
            </a:br>
            <a:r>
              <a:rPr lang="de-CH" sz="3200" b="0" dirty="0" smtClean="0"/>
              <a:t>Checkliste fertigstellen</a:t>
            </a:r>
            <a:endParaRPr lang="de-CH" sz="3200" b="0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8</a:t>
            </a:r>
            <a:endParaRPr lang="de-D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117" y="1700808"/>
            <a:ext cx="7585773" cy="4463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622301" y="3862247"/>
            <a:ext cx="8208912" cy="2308324"/>
          </a:xfrm>
          <a:prstGeom prst="rect">
            <a:avLst/>
          </a:prstGeom>
          <a:solidFill>
            <a:schemeClr val="accent3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de-CH" sz="2400" b="1" dirty="0" smtClean="0">
                <a:solidFill>
                  <a:srgbClr val="CC00CC"/>
                </a:solidFill>
              </a:rPr>
              <a:t>Wenn alle Fragen ausgefüllt, Klick auf «Zurück zum Ausgangsbildschirm».</a:t>
            </a:r>
          </a:p>
          <a:p>
            <a:r>
              <a:rPr lang="de-CH" sz="2400" b="1" dirty="0" smtClean="0">
                <a:solidFill>
                  <a:srgbClr val="CC00CC"/>
                </a:solidFill>
              </a:rPr>
              <a:t>Checkliste nochmals öffnen und Checkliste mit Klick auf «fertigstellen» abschliessen.</a:t>
            </a:r>
          </a:p>
          <a:p>
            <a:r>
              <a:rPr lang="de-CH" sz="2400" b="1" dirty="0" smtClean="0">
                <a:solidFill>
                  <a:srgbClr val="CC00CC"/>
                </a:solidFill>
              </a:rPr>
              <a:t>Checkliste wird eingefroren und kann nicht mehr bearbeitet werden.</a:t>
            </a:r>
            <a:endParaRPr lang="de-CH" sz="2400" b="1" dirty="0">
              <a:solidFill>
                <a:srgbClr val="CC00CC"/>
              </a:solidFill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503547" y="1340768"/>
            <a:ext cx="8208912" cy="1200329"/>
          </a:xfrm>
          <a:prstGeom prst="rect">
            <a:avLst/>
          </a:prstGeom>
          <a:solidFill>
            <a:schemeClr val="accent3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de-CH" sz="2400" b="1" dirty="0" smtClean="0">
                <a:solidFill>
                  <a:srgbClr val="CC00CC"/>
                </a:solidFill>
              </a:rPr>
              <a:t>Abschliessen der Checkliste bewirkt e-mail-Mitteilung an Verantwortlichen, dass eine Checkliste zum Signieren bereitsteht.</a:t>
            </a:r>
            <a:endParaRPr lang="de-CH" sz="2400" b="1" dirty="0">
              <a:solidFill>
                <a:srgbClr val="CC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7300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9" name="Text Box 8"/>
          <p:cNvSpPr txBox="1">
            <a:spLocks noChangeArrowheads="1"/>
          </p:cNvSpPr>
          <p:nvPr/>
        </p:nvSpPr>
        <p:spPr bwMode="auto">
          <a:xfrm>
            <a:off x="179388" y="1484784"/>
            <a:ext cx="5543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CH" sz="2400" dirty="0" err="1"/>
              <a:t>Taskpad</a:t>
            </a:r>
            <a:r>
              <a:rPr lang="de-CH" sz="2400" dirty="0"/>
              <a:t> Verantwortlicher</a:t>
            </a:r>
            <a:endParaRPr lang="en-US" sz="2400" dirty="0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282848" y="368772"/>
            <a:ext cx="8229600" cy="11430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Verdana" pitchFamily="34" charset="0"/>
                <a:ea typeface="ＭＳ Ｐゴシック" pitchFamily="34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Verdana" pitchFamily="34" charset="0"/>
                <a:ea typeface="ＭＳ Ｐゴシック" pitchFamily="34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Verdana" pitchFamily="34" charset="0"/>
                <a:ea typeface="ＭＳ Ｐゴシック" pitchFamily="34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r>
              <a:rPr lang="de-CH" sz="3200" b="0" dirty="0" smtClean="0"/>
              <a:t>Datenbank für Gefahrenermittlung</a:t>
            </a:r>
            <a:br>
              <a:rPr lang="de-CH" sz="3200" b="0" dirty="0" smtClean="0"/>
            </a:br>
            <a:r>
              <a:rPr lang="de-CH" sz="3200" b="0" dirty="0" smtClean="0"/>
              <a:t>Informationen auf Taskpad</a:t>
            </a:r>
            <a:endParaRPr lang="de-CH" sz="3200" b="0" dirty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10</a:t>
            </a:r>
            <a:endParaRPr lang="de-DE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098" y="2060848"/>
            <a:ext cx="6899099" cy="385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55906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282848" y="368772"/>
            <a:ext cx="8229600" cy="11430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Verdana" pitchFamily="34" charset="0"/>
                <a:ea typeface="ＭＳ Ｐゴシック" pitchFamily="34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Verdana" pitchFamily="34" charset="0"/>
                <a:ea typeface="ＭＳ Ｐゴシック" pitchFamily="34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Verdana" pitchFamily="34" charset="0"/>
                <a:ea typeface="ＭＳ Ｐゴシック" pitchFamily="34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r>
              <a:rPr lang="de-CH" sz="3200" b="0" dirty="0" smtClean="0"/>
              <a:t>Datenbank für Gefahrenermittlung</a:t>
            </a:r>
            <a:br>
              <a:rPr lang="de-CH" sz="3200" b="0" dirty="0" smtClean="0"/>
            </a:br>
            <a:r>
              <a:rPr lang="de-CH" sz="3200" b="0" dirty="0" smtClean="0"/>
              <a:t>Informationen auf Taskpad</a:t>
            </a:r>
            <a:endParaRPr lang="de-CH" sz="3200" b="0" dirty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10</a:t>
            </a:r>
            <a:endParaRPr lang="de-DE" dirty="0"/>
          </a:p>
        </p:txBody>
      </p:sp>
      <p:sp>
        <p:nvSpPr>
          <p:cNvPr id="3" name="Textfeld 2"/>
          <p:cNvSpPr txBox="1"/>
          <p:nvPr/>
        </p:nvSpPr>
        <p:spPr>
          <a:xfrm>
            <a:off x="394792" y="4149080"/>
            <a:ext cx="811691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228975" indent="-3228975">
              <a:tabLst>
                <a:tab pos="2867025" algn="l"/>
                <a:tab pos="3228975" algn="l"/>
              </a:tabLst>
            </a:pPr>
            <a:r>
              <a:rPr lang="de-CH" sz="1600" dirty="0" smtClean="0"/>
              <a:t>Fertiggestellte Checklisten	=	Checklisten sind vollständig ausgefüllt und durch VER &amp; SDP signiert.</a:t>
            </a:r>
          </a:p>
          <a:p>
            <a:pPr marL="3228975" indent="-3228975">
              <a:tabLst>
                <a:tab pos="2867025" algn="l"/>
                <a:tab pos="3228975" algn="l"/>
              </a:tabLst>
            </a:pPr>
            <a:r>
              <a:rPr lang="de-CH" sz="1600" dirty="0" smtClean="0"/>
              <a:t>Zurückgewiesene Checklisten	=	Checklisten, die durch VER oder SDP zum Überarbeiten zurückgewiesen wurden.</a:t>
            </a:r>
          </a:p>
          <a:p>
            <a:pPr marL="3228975" indent="-3228975">
              <a:tabLst>
                <a:tab pos="2867025" algn="l"/>
                <a:tab pos="3228975" algn="l"/>
              </a:tabLst>
            </a:pPr>
            <a:r>
              <a:rPr lang="de-CH" sz="1600" dirty="0" smtClean="0"/>
              <a:t>Signierte Checklisten (VER)	=	Checklisten, die durch VER signiert wurden.</a:t>
            </a:r>
          </a:p>
          <a:p>
            <a:pPr marL="3228975" indent="-3228975">
              <a:tabLst>
                <a:tab pos="2867025" algn="l"/>
                <a:tab pos="3228975" algn="l"/>
              </a:tabLst>
            </a:pPr>
            <a:r>
              <a:rPr lang="de-CH" sz="1600" dirty="0" smtClean="0"/>
              <a:t>Abgeschlossene Checklisten	=	Durch Editor </a:t>
            </a:r>
            <a:r>
              <a:rPr lang="de-CH" sz="1600" dirty="0" err="1" smtClean="0"/>
              <a:t>fertigegestellte</a:t>
            </a:r>
            <a:r>
              <a:rPr lang="de-CH" sz="1600" dirty="0" smtClean="0"/>
              <a:t> Checklisten, bereit zum Signieren durch VER, nicht mehr bearbeitbar.</a:t>
            </a:r>
            <a:endParaRPr lang="de-CH" sz="1600" dirty="0"/>
          </a:p>
        </p:txBody>
      </p:sp>
      <p:pic>
        <p:nvPicPr>
          <p:cNvPr id="1026" name="Picture 2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938958"/>
            <a:ext cx="7065981" cy="21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3686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282848" y="368772"/>
            <a:ext cx="8229600" cy="11430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Verdana" pitchFamily="34" charset="0"/>
                <a:ea typeface="ＭＳ Ｐゴシック" pitchFamily="34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Verdana" pitchFamily="34" charset="0"/>
                <a:ea typeface="ＭＳ Ｐゴシック" pitchFamily="34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Verdana" pitchFamily="34" charset="0"/>
                <a:ea typeface="ＭＳ Ｐゴシック" pitchFamily="34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r>
              <a:rPr lang="de-CH" sz="3200" b="0" dirty="0" smtClean="0"/>
              <a:t>Datenbank für Gefahrenermittlung</a:t>
            </a:r>
            <a:br>
              <a:rPr lang="de-CH" sz="3200" b="0" dirty="0" smtClean="0"/>
            </a:br>
            <a:r>
              <a:rPr lang="de-CH" sz="3200" b="0" dirty="0" smtClean="0"/>
              <a:t>CL signieren / zurückweisen VER</a:t>
            </a:r>
            <a:endParaRPr lang="de-CH" sz="3200" b="0" dirty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11</a:t>
            </a:r>
            <a:endParaRPr lang="de-DE" dirty="0"/>
          </a:p>
        </p:txBody>
      </p:sp>
      <p:pic>
        <p:nvPicPr>
          <p:cNvPr id="1027" name="Picture 3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605" y="2151575"/>
            <a:ext cx="8875506" cy="232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988840"/>
            <a:ext cx="4385181" cy="2790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feld 6"/>
          <p:cNvSpPr txBox="1"/>
          <p:nvPr/>
        </p:nvSpPr>
        <p:spPr>
          <a:xfrm>
            <a:off x="467544" y="4941168"/>
            <a:ext cx="82089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400" b="1" dirty="0" smtClean="0">
                <a:solidFill>
                  <a:srgbClr val="CC00CC"/>
                </a:solidFill>
              </a:rPr>
              <a:t>Checklisten können einzeln oder als ganzes Modul signiert werden.</a:t>
            </a:r>
            <a:endParaRPr lang="de-CH" sz="2400" b="1" dirty="0">
              <a:solidFill>
                <a:srgbClr val="CC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645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CH" sz="3200" b="0" dirty="0"/>
              <a:t>Datenbank für Gefahrenermittlung</a:t>
            </a:r>
            <a:br>
              <a:rPr lang="de-CH" sz="3200" b="0" dirty="0"/>
            </a:br>
            <a:r>
              <a:rPr lang="de-CH" sz="3200" b="0" dirty="0"/>
              <a:t>CL signieren </a:t>
            </a:r>
            <a:r>
              <a:rPr lang="de-CH" sz="3200" b="0" dirty="0" smtClean="0"/>
              <a:t>/ zurückweisen VER</a:t>
            </a:r>
            <a:endParaRPr lang="de-CH" sz="3200" b="0" dirty="0"/>
          </a:p>
        </p:txBody>
      </p:sp>
      <p:sp>
        <p:nvSpPr>
          <p:cNvPr id="3" name="Rechteck 2"/>
          <p:cNvSpPr/>
          <p:nvPr/>
        </p:nvSpPr>
        <p:spPr>
          <a:xfrm>
            <a:off x="611560" y="1484784"/>
            <a:ext cx="806489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AutoNum type="arabicPeriod"/>
            </a:pPr>
            <a:r>
              <a:rPr lang="de-CH" sz="2400" dirty="0"/>
              <a:t>Auswahl der Unit im Pop-Up-Fenster und </a:t>
            </a:r>
            <a:r>
              <a:rPr lang="de-CH" sz="2400" dirty="0" smtClean="0"/>
              <a:t>Öffnen </a:t>
            </a:r>
            <a:r>
              <a:rPr lang="de-CH" sz="2400" dirty="0"/>
              <a:t>der entsprechenden Checkliste.</a:t>
            </a:r>
          </a:p>
          <a:p>
            <a:pPr marL="514350" indent="-514350">
              <a:buAutoNum type="arabicPeriod"/>
            </a:pPr>
            <a:r>
              <a:rPr lang="de-CH" sz="2400" dirty="0"/>
              <a:t>Durchsehen der Checkliste, ob alle Fragen richtig beantwortet und begründet </a:t>
            </a:r>
            <a:r>
              <a:rPr lang="de-CH" sz="2400" dirty="0" smtClean="0"/>
              <a:t>resp. Massnahmen formuliert sind.</a:t>
            </a:r>
            <a:endParaRPr lang="de-CH" sz="2400" dirty="0"/>
          </a:p>
          <a:p>
            <a:pPr marL="514350" indent="-514350">
              <a:buAutoNum type="arabicPeriod"/>
            </a:pPr>
            <a:r>
              <a:rPr lang="de-CH" sz="2400" dirty="0"/>
              <a:t>Wenn i.O. </a:t>
            </a:r>
            <a:r>
              <a:rPr lang="de-CH" sz="2400" dirty="0">
                <a:sym typeface="Wingdings" pitchFamily="2" charset="2"/>
              </a:rPr>
              <a:t> </a:t>
            </a:r>
            <a:r>
              <a:rPr lang="de-CH" sz="2400" dirty="0" smtClean="0">
                <a:sym typeface="Wingdings" pitchFamily="2" charset="2"/>
              </a:rPr>
              <a:t>«signieren» anklicken</a:t>
            </a:r>
            <a:endParaRPr lang="de-CH" sz="2400" dirty="0">
              <a:sym typeface="Wingdings" pitchFamily="2" charset="2"/>
            </a:endParaRPr>
          </a:p>
          <a:p>
            <a:pPr marL="514350" indent="-514350">
              <a:buAutoNum type="arabicPeriod"/>
            </a:pPr>
            <a:r>
              <a:rPr lang="de-CH" sz="2400" dirty="0">
                <a:sym typeface="Wingdings" pitchFamily="2" charset="2"/>
              </a:rPr>
              <a:t>Wenn nicht i.O.  </a:t>
            </a:r>
            <a:r>
              <a:rPr lang="de-CH" sz="2400" dirty="0" smtClean="0">
                <a:sym typeface="Wingdings" pitchFamily="2" charset="2"/>
              </a:rPr>
              <a:t>«zurückweisen» anklicken, </a:t>
            </a:r>
            <a:r>
              <a:rPr lang="de-CH" sz="2400" dirty="0">
                <a:sym typeface="Wingdings" pitchFamily="2" charset="2"/>
              </a:rPr>
              <a:t>Begründung eintragen und nochmals </a:t>
            </a:r>
            <a:r>
              <a:rPr lang="de-CH" sz="2400" dirty="0" smtClean="0">
                <a:sym typeface="Wingdings" pitchFamily="2" charset="2"/>
              </a:rPr>
              <a:t>«zurückweisen» </a:t>
            </a:r>
            <a:r>
              <a:rPr lang="de-CH" sz="2400" dirty="0">
                <a:sym typeface="Wingdings" pitchFamily="2" charset="2"/>
              </a:rPr>
              <a:t>auslösen</a:t>
            </a:r>
            <a:r>
              <a:rPr lang="de-CH" sz="2400" dirty="0" smtClean="0">
                <a:sym typeface="Wingdings" pitchFamily="2" charset="2"/>
              </a:rPr>
              <a:t>.</a:t>
            </a:r>
          </a:p>
          <a:p>
            <a:r>
              <a:rPr lang="de-CH" sz="2400" dirty="0" smtClean="0">
                <a:sym typeface="Wingdings" pitchFamily="2" charset="2"/>
              </a:rPr>
              <a:t>Nach dem Signieren wird dies im Taskpad des VER angezeigt.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12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01133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404813"/>
            <a:ext cx="8785225" cy="5635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13</a:t>
            </a:r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395536" y="4005064"/>
            <a:ext cx="8208912" cy="1015663"/>
          </a:xfrm>
          <a:prstGeom prst="rect">
            <a:avLst/>
          </a:prstGeom>
          <a:solidFill>
            <a:schemeClr val="accent3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de-CH" sz="2000" b="1" dirty="0" smtClean="0">
                <a:solidFill>
                  <a:srgbClr val="CC00CC"/>
                </a:solidFill>
              </a:rPr>
              <a:t>Zurückgewiesene CHL sind wieder normal bearbeitbar.</a:t>
            </a:r>
          </a:p>
          <a:p>
            <a:r>
              <a:rPr lang="de-CH" sz="2000" b="1" dirty="0" smtClean="0">
                <a:solidFill>
                  <a:srgbClr val="CC00CC"/>
                </a:solidFill>
              </a:rPr>
              <a:t>Die beanstandeten Fragen werden korrigiert, danach ist der Ablauf wieder der gleiche wie beim ersten Fertigstellen.</a:t>
            </a:r>
            <a:endParaRPr lang="de-CH" sz="2000" b="1" dirty="0">
              <a:solidFill>
                <a:srgbClr val="CC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7115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340768"/>
            <a:ext cx="6503700" cy="4787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CH" sz="3200" b="0" dirty="0"/>
              <a:t>Datenbank für Gefahrenermittlung</a:t>
            </a:r>
            <a:br>
              <a:rPr lang="de-CH" sz="3200" b="0" dirty="0"/>
            </a:br>
            <a:r>
              <a:rPr lang="de-CH" sz="3200" b="0" dirty="0"/>
              <a:t>CL signieren </a:t>
            </a:r>
            <a:r>
              <a:rPr lang="de-CH" sz="3200" b="0" dirty="0" smtClean="0"/>
              <a:t>/ zurückweisen SDP</a:t>
            </a:r>
            <a:endParaRPr lang="de-CH" sz="3200" b="0" dirty="0"/>
          </a:p>
        </p:txBody>
      </p:sp>
      <p:sp>
        <p:nvSpPr>
          <p:cNvPr id="7" name="Textfeld 6"/>
          <p:cNvSpPr txBox="1"/>
          <p:nvPr/>
        </p:nvSpPr>
        <p:spPr>
          <a:xfrm>
            <a:off x="899592" y="2492896"/>
            <a:ext cx="6984776" cy="1323439"/>
          </a:xfrm>
          <a:prstGeom prst="rect">
            <a:avLst/>
          </a:prstGeom>
          <a:solidFill>
            <a:schemeClr val="accent3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de-CH" sz="2000" b="1" dirty="0" smtClean="0">
                <a:solidFill>
                  <a:srgbClr val="CC00CC"/>
                </a:solidFill>
              </a:rPr>
              <a:t>SDP kann nach Stichproben in einzelnen Checklisten, alle Checklisten seines Departementes mit einem Klick signieren.</a:t>
            </a:r>
          </a:p>
          <a:p>
            <a:r>
              <a:rPr lang="de-CH" sz="2000" b="1" dirty="0" smtClean="0">
                <a:solidFill>
                  <a:srgbClr val="CC00CC"/>
                </a:solidFill>
              </a:rPr>
              <a:t>Auswahl der Checklisten wie bei VER (Folie 7)</a:t>
            </a:r>
            <a:endParaRPr lang="de-CH" sz="2000" b="1" dirty="0">
              <a:solidFill>
                <a:srgbClr val="CC00CC"/>
              </a:solidFill>
            </a:endParaRPr>
          </a:p>
        </p:txBody>
      </p:sp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14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18932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CH" sz="3200" b="0" dirty="0"/>
              <a:t>Datenbank für Gefahrenermittlung</a:t>
            </a:r>
            <a:br>
              <a:rPr lang="de-CH" sz="3200" b="0" dirty="0"/>
            </a:br>
            <a:r>
              <a:rPr lang="de-CH" sz="3200" b="0" dirty="0"/>
              <a:t>Email Benachrichtigung</a:t>
            </a:r>
          </a:p>
        </p:txBody>
      </p:sp>
      <p:grpSp>
        <p:nvGrpSpPr>
          <p:cNvPr id="3" name="Gruppieren 2"/>
          <p:cNvGrpSpPr/>
          <p:nvPr/>
        </p:nvGrpSpPr>
        <p:grpSpPr>
          <a:xfrm>
            <a:off x="539750" y="2205038"/>
            <a:ext cx="8136706" cy="3103423"/>
            <a:chOff x="539750" y="2205038"/>
            <a:chExt cx="8136706" cy="3103423"/>
          </a:xfrm>
        </p:grpSpPr>
        <p:sp>
          <p:nvSpPr>
            <p:cNvPr id="36872" name="Text Box 8"/>
            <p:cNvSpPr txBox="1">
              <a:spLocks noChangeArrowheads="1"/>
            </p:cNvSpPr>
            <p:nvPr/>
          </p:nvSpPr>
          <p:spPr bwMode="auto">
            <a:xfrm>
              <a:off x="1116013" y="3429000"/>
              <a:ext cx="800219" cy="461665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de-CH" sz="2400" b="1" dirty="0"/>
                <a:t>EDT</a:t>
              </a:r>
            </a:p>
          </p:txBody>
        </p:sp>
        <p:sp>
          <p:nvSpPr>
            <p:cNvPr id="36873" name="Text Box 9"/>
            <p:cNvSpPr txBox="1">
              <a:spLocks noChangeArrowheads="1"/>
            </p:cNvSpPr>
            <p:nvPr/>
          </p:nvSpPr>
          <p:spPr bwMode="auto">
            <a:xfrm>
              <a:off x="1984375" y="2205038"/>
              <a:ext cx="697627" cy="461665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de-CH" sz="2400" b="1" dirty="0"/>
                <a:t>SIK</a:t>
              </a:r>
            </a:p>
          </p:txBody>
        </p:sp>
        <p:sp>
          <p:nvSpPr>
            <p:cNvPr id="36874" name="Text Box 10"/>
            <p:cNvSpPr txBox="1">
              <a:spLocks noChangeArrowheads="1"/>
            </p:cNvSpPr>
            <p:nvPr/>
          </p:nvSpPr>
          <p:spPr bwMode="auto">
            <a:xfrm>
              <a:off x="2771775" y="3429000"/>
              <a:ext cx="817853" cy="461665"/>
            </a:xfrm>
            <a:prstGeom prst="rect">
              <a:avLst/>
            </a:prstGeom>
            <a:solidFill>
              <a:srgbClr val="F6F6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de-CH" sz="2400" b="1" dirty="0"/>
                <a:t>VER</a:t>
              </a:r>
            </a:p>
          </p:txBody>
        </p:sp>
        <p:sp>
          <p:nvSpPr>
            <p:cNvPr id="36875" name="Text Box 11"/>
            <p:cNvSpPr txBox="1">
              <a:spLocks noChangeArrowheads="1"/>
            </p:cNvSpPr>
            <p:nvPr/>
          </p:nvSpPr>
          <p:spPr bwMode="auto">
            <a:xfrm>
              <a:off x="4335463" y="3429000"/>
              <a:ext cx="817853" cy="461665"/>
            </a:xfrm>
            <a:prstGeom prst="rect">
              <a:avLst/>
            </a:prstGeom>
            <a:solidFill>
              <a:srgbClr val="A10796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de-CH" sz="2400" b="1" dirty="0"/>
                <a:t>SDP</a:t>
              </a:r>
            </a:p>
          </p:txBody>
        </p:sp>
        <p:sp>
          <p:nvSpPr>
            <p:cNvPr id="36876" name="Text Box 12"/>
            <p:cNvSpPr txBox="1">
              <a:spLocks noChangeArrowheads="1"/>
            </p:cNvSpPr>
            <p:nvPr/>
          </p:nvSpPr>
          <p:spPr bwMode="auto">
            <a:xfrm>
              <a:off x="5867400" y="3429000"/>
              <a:ext cx="835485" cy="461665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de-CH" sz="2400" dirty="0"/>
                <a:t>SUN</a:t>
              </a:r>
            </a:p>
          </p:txBody>
        </p:sp>
        <p:sp>
          <p:nvSpPr>
            <p:cNvPr id="36877" name="Line 13"/>
            <p:cNvSpPr>
              <a:spLocks noChangeShapeType="1"/>
            </p:cNvSpPr>
            <p:nvPr/>
          </p:nvSpPr>
          <p:spPr bwMode="auto">
            <a:xfrm>
              <a:off x="1908175" y="3573463"/>
              <a:ext cx="85566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CH" dirty="0"/>
            </a:p>
          </p:txBody>
        </p:sp>
        <p:sp>
          <p:nvSpPr>
            <p:cNvPr id="36878" name="Line 14"/>
            <p:cNvSpPr>
              <a:spLocks noChangeShapeType="1"/>
            </p:cNvSpPr>
            <p:nvPr/>
          </p:nvSpPr>
          <p:spPr bwMode="auto">
            <a:xfrm>
              <a:off x="3589627" y="3573463"/>
              <a:ext cx="74583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CH" dirty="0"/>
            </a:p>
          </p:txBody>
        </p:sp>
        <p:sp>
          <p:nvSpPr>
            <p:cNvPr id="36879" name="Line 15"/>
            <p:cNvSpPr>
              <a:spLocks noChangeShapeType="1"/>
            </p:cNvSpPr>
            <p:nvPr/>
          </p:nvSpPr>
          <p:spPr bwMode="auto">
            <a:xfrm>
              <a:off x="5148262" y="3573463"/>
              <a:ext cx="71988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CH" dirty="0"/>
            </a:p>
          </p:txBody>
        </p:sp>
        <p:sp>
          <p:nvSpPr>
            <p:cNvPr id="36880" name="Line 16"/>
            <p:cNvSpPr>
              <a:spLocks noChangeShapeType="1"/>
            </p:cNvSpPr>
            <p:nvPr/>
          </p:nvSpPr>
          <p:spPr bwMode="auto">
            <a:xfrm flipV="1">
              <a:off x="1476375" y="2708275"/>
              <a:ext cx="358775" cy="5762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CH" dirty="0"/>
            </a:p>
          </p:txBody>
        </p:sp>
        <p:sp>
          <p:nvSpPr>
            <p:cNvPr id="36881" name="Line 17"/>
            <p:cNvSpPr>
              <a:spLocks noChangeShapeType="1"/>
            </p:cNvSpPr>
            <p:nvPr/>
          </p:nvSpPr>
          <p:spPr bwMode="auto">
            <a:xfrm flipH="1">
              <a:off x="1908174" y="3716338"/>
              <a:ext cx="85566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CH" dirty="0"/>
            </a:p>
          </p:txBody>
        </p:sp>
        <p:sp>
          <p:nvSpPr>
            <p:cNvPr id="36882" name="Line 18"/>
            <p:cNvSpPr>
              <a:spLocks noChangeShapeType="1"/>
            </p:cNvSpPr>
            <p:nvPr/>
          </p:nvSpPr>
          <p:spPr bwMode="auto">
            <a:xfrm flipH="1">
              <a:off x="3589628" y="3716338"/>
              <a:ext cx="74583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CH" dirty="0"/>
            </a:p>
          </p:txBody>
        </p:sp>
        <p:sp>
          <p:nvSpPr>
            <p:cNvPr id="36883" name="Text Box 19"/>
            <p:cNvSpPr txBox="1">
              <a:spLocks noChangeArrowheads="1"/>
            </p:cNvSpPr>
            <p:nvPr/>
          </p:nvSpPr>
          <p:spPr bwMode="auto">
            <a:xfrm>
              <a:off x="1833125" y="3094037"/>
              <a:ext cx="1000125" cy="2444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de-CH" sz="1000" dirty="0"/>
                <a:t>Pro Checkliste</a:t>
              </a:r>
            </a:p>
          </p:txBody>
        </p:sp>
        <p:sp>
          <p:nvSpPr>
            <p:cNvPr id="36884" name="Text Box 20"/>
            <p:cNvSpPr txBox="1">
              <a:spLocks noChangeArrowheads="1"/>
            </p:cNvSpPr>
            <p:nvPr/>
          </p:nvSpPr>
          <p:spPr bwMode="auto">
            <a:xfrm>
              <a:off x="3576448" y="3090862"/>
              <a:ext cx="760412" cy="2444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de-CH" sz="1000" dirty="0"/>
                <a:t>Pro Modul</a:t>
              </a:r>
            </a:p>
          </p:txBody>
        </p:sp>
        <p:sp>
          <p:nvSpPr>
            <p:cNvPr id="36885" name="Text Box 21"/>
            <p:cNvSpPr txBox="1">
              <a:spLocks noChangeArrowheads="1"/>
            </p:cNvSpPr>
            <p:nvPr/>
          </p:nvSpPr>
          <p:spPr bwMode="auto">
            <a:xfrm>
              <a:off x="5096457" y="3090861"/>
              <a:ext cx="844550" cy="2444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de-CH" sz="1000" dirty="0"/>
                <a:t>Alle Module</a:t>
              </a:r>
            </a:p>
          </p:txBody>
        </p:sp>
        <p:sp>
          <p:nvSpPr>
            <p:cNvPr id="36886" name="Text Box 22"/>
            <p:cNvSpPr txBox="1">
              <a:spLocks noChangeArrowheads="1"/>
            </p:cNvSpPr>
            <p:nvPr/>
          </p:nvSpPr>
          <p:spPr bwMode="auto">
            <a:xfrm>
              <a:off x="539750" y="2781300"/>
              <a:ext cx="1000125" cy="2444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de-CH" sz="1000" dirty="0"/>
                <a:t>Pro Checkliste</a:t>
              </a:r>
            </a:p>
          </p:txBody>
        </p:sp>
        <p:sp>
          <p:nvSpPr>
            <p:cNvPr id="36887" name="Text Box 23"/>
            <p:cNvSpPr txBox="1">
              <a:spLocks noChangeArrowheads="1"/>
            </p:cNvSpPr>
            <p:nvPr/>
          </p:nvSpPr>
          <p:spPr bwMode="auto">
            <a:xfrm>
              <a:off x="1839128" y="3879553"/>
              <a:ext cx="965200" cy="2444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de-CH" sz="1000" dirty="0"/>
                <a:t>Zurückweisen</a:t>
              </a:r>
            </a:p>
          </p:txBody>
        </p:sp>
        <p:sp>
          <p:nvSpPr>
            <p:cNvPr id="36888" name="Text Box 24"/>
            <p:cNvSpPr txBox="1">
              <a:spLocks noChangeArrowheads="1"/>
            </p:cNvSpPr>
            <p:nvPr/>
          </p:nvSpPr>
          <p:spPr bwMode="auto">
            <a:xfrm>
              <a:off x="3474054" y="3879552"/>
              <a:ext cx="965200" cy="2444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de-CH" sz="1000" dirty="0"/>
                <a:t>Zurückweisen</a:t>
              </a:r>
            </a:p>
          </p:txBody>
        </p:sp>
        <p:sp>
          <p:nvSpPr>
            <p:cNvPr id="36889" name="Text Box 25"/>
            <p:cNvSpPr txBox="1">
              <a:spLocks noChangeArrowheads="1"/>
            </p:cNvSpPr>
            <p:nvPr/>
          </p:nvSpPr>
          <p:spPr bwMode="auto">
            <a:xfrm>
              <a:off x="1984375" y="4605486"/>
              <a:ext cx="1588897" cy="461665"/>
            </a:xfrm>
            <a:prstGeom prst="rect">
              <a:avLst/>
            </a:prstGeom>
            <a:solidFill>
              <a:srgbClr val="F6F6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de-CH" sz="2400" dirty="0"/>
                <a:t>Signatur 1</a:t>
              </a:r>
            </a:p>
          </p:txBody>
        </p:sp>
        <p:sp>
          <p:nvSpPr>
            <p:cNvPr id="36890" name="Text Box 26"/>
            <p:cNvSpPr txBox="1">
              <a:spLocks noChangeArrowheads="1"/>
            </p:cNvSpPr>
            <p:nvPr/>
          </p:nvSpPr>
          <p:spPr bwMode="auto">
            <a:xfrm>
              <a:off x="3728244" y="4605486"/>
              <a:ext cx="1588897" cy="461665"/>
            </a:xfrm>
            <a:prstGeom prst="rect">
              <a:avLst/>
            </a:prstGeom>
            <a:solidFill>
              <a:srgbClr val="A1079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de-CH" sz="2400" dirty="0"/>
                <a:t>Signatur 2</a:t>
              </a:r>
            </a:p>
          </p:txBody>
        </p:sp>
        <p:sp>
          <p:nvSpPr>
            <p:cNvPr id="36891" name="Text Box 27"/>
            <p:cNvSpPr txBox="1">
              <a:spLocks noChangeArrowheads="1"/>
            </p:cNvSpPr>
            <p:nvPr/>
          </p:nvSpPr>
          <p:spPr bwMode="auto">
            <a:xfrm>
              <a:off x="5508625" y="4600575"/>
              <a:ext cx="3167831" cy="70788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de-CH" sz="2000" dirty="0"/>
                <a:t>Auswertung</a:t>
              </a:r>
            </a:p>
            <a:p>
              <a:r>
                <a:rPr lang="de-CH" sz="2000" dirty="0"/>
                <a:t>Umsetzung Massnahmen</a:t>
              </a:r>
            </a:p>
          </p:txBody>
        </p:sp>
      </p:grp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15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473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060575"/>
            <a:ext cx="2454275" cy="3333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Verdana" pitchFamily="34" charset="0"/>
                <a:ea typeface="ＭＳ Ｐゴシック" pitchFamily="34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Verdana" pitchFamily="34" charset="0"/>
                <a:ea typeface="ＭＳ Ｐゴシック" pitchFamily="34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Verdana" pitchFamily="34" charset="0"/>
                <a:ea typeface="ＭＳ Ｐゴシック" pitchFamily="34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r>
              <a:rPr lang="de-CH" sz="3200" b="0" dirty="0" smtClean="0"/>
              <a:t>Datenbank für Gefahrenermittlung</a:t>
            </a:r>
            <a:br>
              <a:rPr lang="de-CH" sz="3200" b="0" dirty="0" smtClean="0"/>
            </a:br>
            <a:r>
              <a:rPr lang="de-CH" sz="3200" b="0" dirty="0" smtClean="0"/>
              <a:t>Fragen</a:t>
            </a:r>
            <a:endParaRPr lang="de-CH" sz="3200" b="0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16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561" y="1628800"/>
            <a:ext cx="7020000" cy="438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9203" name="Text Box 3"/>
          <p:cNvSpPr txBox="1">
            <a:spLocks noChangeArrowheads="1"/>
          </p:cNvSpPr>
          <p:nvPr/>
        </p:nvSpPr>
        <p:spPr bwMode="auto">
          <a:xfrm>
            <a:off x="325835" y="4509120"/>
            <a:ext cx="8568952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marL="180975" indent="-180975">
              <a:buFontTx/>
              <a:buChar char="•"/>
            </a:pPr>
            <a:r>
              <a:rPr lang="de-DE" sz="1800" b="1" dirty="0" smtClean="0"/>
              <a:t>Einloggen über: </a:t>
            </a:r>
            <a:r>
              <a:rPr lang="de-CH" sz="1800" b="1" dirty="0">
                <a:solidFill>
                  <a:srgbClr val="0066CC"/>
                </a:solidFill>
              </a:rPr>
              <a:t>https://intra.unibas.ch/gefahren/login</a:t>
            </a:r>
            <a:endParaRPr lang="de-CH" sz="1800" b="1" dirty="0" smtClean="0">
              <a:solidFill>
                <a:srgbClr val="0066CC"/>
              </a:solidFill>
            </a:endParaRPr>
          </a:p>
          <a:p>
            <a:pPr marL="0" indent="0"/>
            <a:endParaRPr lang="de-CH" sz="1800" b="1" dirty="0" smtClean="0"/>
          </a:p>
          <a:p>
            <a:pPr marL="180975" indent="-180975">
              <a:buFontTx/>
              <a:buChar char="•"/>
            </a:pPr>
            <a:r>
              <a:rPr lang="de-CH" sz="1800" b="1" dirty="0" smtClean="0"/>
              <a:t>Eingabe: Username und Passwort wie beim Einloggen ins Uni-Netz.</a:t>
            </a:r>
            <a:endParaRPr lang="de-DE" sz="1800" b="1" dirty="0"/>
          </a:p>
        </p:txBody>
      </p:sp>
      <p:sp>
        <p:nvSpPr>
          <p:cNvPr id="179202" name="Text Box 2"/>
          <p:cNvSpPr txBox="1">
            <a:spLocks noChangeArrowheads="1"/>
          </p:cNvSpPr>
          <p:nvPr/>
        </p:nvSpPr>
        <p:spPr bwMode="auto">
          <a:xfrm>
            <a:off x="563017" y="418802"/>
            <a:ext cx="7921625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marL="0" indent="0">
              <a:spcBef>
                <a:spcPct val="50000"/>
              </a:spcBef>
            </a:pPr>
            <a:r>
              <a:rPr lang="de-CH" sz="3200" dirty="0" smtClean="0">
                <a:solidFill>
                  <a:schemeClr val="tx2"/>
                </a:solidFill>
              </a:rPr>
              <a:t>Datenbank für Gefahrenermittlung - </a:t>
            </a:r>
            <a:br>
              <a:rPr lang="de-CH" sz="3200" dirty="0" smtClean="0">
                <a:solidFill>
                  <a:schemeClr val="tx2"/>
                </a:solidFill>
              </a:rPr>
            </a:br>
            <a:r>
              <a:rPr lang="de-CH" sz="3200" dirty="0" smtClean="0">
                <a:solidFill>
                  <a:schemeClr val="tx2"/>
                </a:solidFill>
              </a:rPr>
              <a:t>Einloggen ins System</a:t>
            </a:r>
            <a:endParaRPr lang="de-CH" sz="3200" dirty="0">
              <a:solidFill>
                <a:schemeClr val="tx2"/>
              </a:solidFill>
            </a:endParaRP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920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CH" sz="3200" b="0" dirty="0"/>
              <a:t>Datenbank für Gefahrenermittlung Checklisten bearbeiten</a:t>
            </a:r>
          </a:p>
        </p:txBody>
      </p:sp>
      <p:pic>
        <p:nvPicPr>
          <p:cNvPr id="10246" name="wiearbeiteicheinechecklisteab.mpg">
            <a:hlinkClick r:id="" action="ppaction://media"/>
          </p:cNvPr>
          <p:cNvPicPr>
            <a:picLocks noGrp="1" noChangeAspect="1" noChangeArrowheads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27088" y="1484313"/>
            <a:ext cx="7345312" cy="4509000"/>
          </a:xfrm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971600" y="3356992"/>
            <a:ext cx="7128792" cy="1384995"/>
          </a:xfrm>
          <a:prstGeom prst="rect">
            <a:avLst/>
          </a:prstGeom>
          <a:solidFill>
            <a:schemeClr val="accent3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de-CH" b="1" dirty="0" smtClean="0">
                <a:solidFill>
                  <a:srgbClr val="CC00CC"/>
                </a:solidFill>
              </a:rPr>
              <a:t>Durch Anklicken des roten Textes wird eine Liste mit den zu bearbeitenden Checklisten geöffnet.</a:t>
            </a:r>
            <a:endParaRPr lang="de-CH" b="1" dirty="0">
              <a:solidFill>
                <a:srgbClr val="CC00CC"/>
              </a:solidFill>
            </a:endParaRP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3</a:t>
            </a:r>
            <a:endParaRPr lang="de-DE" dirty="0"/>
          </a:p>
        </p:txBody>
      </p:sp>
      <p:sp>
        <p:nvSpPr>
          <p:cNvPr id="4" name="Pfeil nach rechts 3"/>
          <p:cNvSpPr/>
          <p:nvPr/>
        </p:nvSpPr>
        <p:spPr bwMode="auto">
          <a:xfrm rot="9260785">
            <a:off x="2942693" y="1909198"/>
            <a:ext cx="1273037" cy="242316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CH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0246"/>
                </p:tgtEl>
              </p:cMediaNode>
            </p:video>
          </p:childTnLst>
        </p:cTn>
      </p:par>
    </p:tnLst>
    <p:bldLst>
      <p:bldP spid="2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87" r="47498" b="38773"/>
          <a:stretch>
            <a:fillRect/>
          </a:stretch>
        </p:blipFill>
        <p:spPr bwMode="auto">
          <a:xfrm>
            <a:off x="539552" y="1412776"/>
            <a:ext cx="7524000" cy="4410999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796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7800975" cy="1138138"/>
          </a:xfrm>
        </p:spPr>
        <p:txBody>
          <a:bodyPr/>
          <a:lstStyle/>
          <a:p>
            <a:r>
              <a:rPr lang="de-CH" sz="3200" b="0" dirty="0"/>
              <a:t>Datenbank für </a:t>
            </a:r>
            <a:r>
              <a:rPr lang="de-CH" sz="3200" b="0" dirty="0" smtClean="0"/>
              <a:t>Gefahrenermittlung –</a:t>
            </a:r>
            <a:br>
              <a:rPr lang="de-CH" sz="3200" b="0" dirty="0" smtClean="0"/>
            </a:br>
            <a:r>
              <a:rPr lang="de-CH" sz="3200" b="0" dirty="0" smtClean="0"/>
              <a:t>Auswahl der Checkliste</a:t>
            </a:r>
            <a:endParaRPr lang="de-CH" sz="3200" b="0" dirty="0"/>
          </a:p>
        </p:txBody>
      </p:sp>
      <p:sp>
        <p:nvSpPr>
          <p:cNvPr id="2" name="Textfeld 1"/>
          <p:cNvSpPr txBox="1"/>
          <p:nvPr/>
        </p:nvSpPr>
        <p:spPr>
          <a:xfrm>
            <a:off x="395536" y="2161441"/>
            <a:ext cx="7992888" cy="830997"/>
          </a:xfrm>
          <a:prstGeom prst="rect">
            <a:avLst/>
          </a:prstGeom>
          <a:solidFill>
            <a:schemeClr val="accent3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de-CH" sz="2400" b="1" dirty="0" smtClean="0">
                <a:solidFill>
                  <a:srgbClr val="CC00CC"/>
                </a:solidFill>
              </a:rPr>
              <a:t>Anwählen der gewünschten Checkliste </a:t>
            </a:r>
            <a:r>
              <a:rPr lang="de-CH" sz="2400" b="1" dirty="0" smtClean="0">
                <a:solidFill>
                  <a:srgbClr val="CC00CC"/>
                </a:solidFill>
                <a:sym typeface="Wingdings" pitchFamily="2" charset="2"/>
              </a:rPr>
              <a:t></a:t>
            </a:r>
          </a:p>
          <a:p>
            <a:r>
              <a:rPr lang="de-CH" sz="2400" b="1" dirty="0" smtClean="0">
                <a:solidFill>
                  <a:srgbClr val="CC00CC"/>
                </a:solidFill>
                <a:sym typeface="Wingdings" pitchFamily="2" charset="2"/>
              </a:rPr>
              <a:t>Öffnen der Checkliste mit den einzelnen Fragen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4</a:t>
            </a:r>
            <a:endParaRPr lang="de-DE" dirty="0"/>
          </a:p>
        </p:txBody>
      </p:sp>
      <p:sp>
        <p:nvSpPr>
          <p:cNvPr id="4" name="Pfeil nach rechts 3"/>
          <p:cNvSpPr/>
          <p:nvPr/>
        </p:nvSpPr>
        <p:spPr bwMode="auto">
          <a:xfrm rot="19850348">
            <a:off x="403036" y="4559429"/>
            <a:ext cx="864096" cy="255550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CH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34" charset="-128"/>
            </a:endParaRPr>
          </a:p>
        </p:txBody>
      </p:sp>
      <p:sp>
        <p:nvSpPr>
          <p:cNvPr id="7" name="Pfeil nach rechts 6"/>
          <p:cNvSpPr/>
          <p:nvPr/>
        </p:nvSpPr>
        <p:spPr bwMode="auto">
          <a:xfrm rot="19850348">
            <a:off x="6379701" y="4916182"/>
            <a:ext cx="864096" cy="255550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CH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34" charset="-128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395536" y="5408613"/>
            <a:ext cx="7920880" cy="830997"/>
          </a:xfrm>
          <a:prstGeom prst="rect">
            <a:avLst/>
          </a:prstGeom>
          <a:solidFill>
            <a:schemeClr val="accent3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de-CH" sz="2400" b="1" dirty="0">
                <a:solidFill>
                  <a:srgbClr val="CC00CC"/>
                </a:solidFill>
                <a:sym typeface="Wingdings" pitchFamily="2" charset="2"/>
              </a:rPr>
              <a:t>Zu jeder Checkliste wird der Bearbeitungsstand angezeigt ebenso zu jedem Modul</a:t>
            </a:r>
            <a:r>
              <a:rPr lang="de-CH" sz="2400" b="1" dirty="0" smtClean="0">
                <a:solidFill>
                  <a:srgbClr val="CC00CC"/>
                </a:solidFill>
                <a:sym typeface="Wingdings" pitchFamily="2" charset="2"/>
              </a:rPr>
              <a:t>.</a:t>
            </a:r>
            <a:endParaRPr lang="de-CH" dirty="0"/>
          </a:p>
        </p:txBody>
      </p:sp>
      <p:sp>
        <p:nvSpPr>
          <p:cNvPr id="9" name="Pfeil nach rechts 8"/>
          <p:cNvSpPr/>
          <p:nvPr/>
        </p:nvSpPr>
        <p:spPr bwMode="auto">
          <a:xfrm rot="19850348">
            <a:off x="6739740" y="3626866"/>
            <a:ext cx="864096" cy="255550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CH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34" charset="-128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7" grpId="0" animBg="1"/>
      <p:bldP spid="6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4"/>
          <p:cNvSpPr txBox="1">
            <a:spLocks noChangeArrowheads="1"/>
          </p:cNvSpPr>
          <p:nvPr/>
        </p:nvSpPr>
        <p:spPr>
          <a:xfrm>
            <a:off x="457200" y="274637"/>
            <a:ext cx="7800975" cy="1138139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Verdana" pitchFamily="34" charset="0"/>
                <a:ea typeface="ＭＳ Ｐゴシック" pitchFamily="34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Verdana" pitchFamily="34" charset="0"/>
                <a:ea typeface="ＭＳ Ｐゴシック" pitchFamily="34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Verdana" pitchFamily="34" charset="0"/>
                <a:ea typeface="ＭＳ Ｐゴシック" pitchFamily="34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r>
              <a:rPr lang="de-CH" sz="3200" b="0" dirty="0" smtClean="0"/>
              <a:t>Datenbank für Gefahrenermittlung –</a:t>
            </a:r>
            <a:br>
              <a:rPr lang="de-CH" sz="3200" b="0" dirty="0" smtClean="0"/>
            </a:br>
            <a:r>
              <a:rPr lang="de-CH" sz="3200" b="0" dirty="0" err="1" smtClean="0"/>
              <a:t>Oeffnen</a:t>
            </a:r>
            <a:r>
              <a:rPr lang="de-CH" sz="3200" b="0" dirty="0" smtClean="0"/>
              <a:t> der CHL– erster Schritt</a:t>
            </a:r>
            <a:endParaRPr lang="de-CH" sz="3200" b="0" dirty="0"/>
          </a:p>
        </p:txBody>
      </p:sp>
      <p:sp>
        <p:nvSpPr>
          <p:cNvPr id="41988" name="Text Box 4"/>
          <p:cNvSpPr txBox="1">
            <a:spLocks noChangeArrowheads="1"/>
          </p:cNvSpPr>
          <p:nvPr/>
        </p:nvSpPr>
        <p:spPr bwMode="auto">
          <a:xfrm>
            <a:off x="2053431" y="1757758"/>
            <a:ext cx="4608512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CH" sz="2800" dirty="0"/>
              <a:t>Checkliste (CHL) anklicken</a:t>
            </a:r>
          </a:p>
        </p:txBody>
      </p:sp>
      <p:sp>
        <p:nvSpPr>
          <p:cNvPr id="41989" name="Text Box 5"/>
          <p:cNvSpPr txBox="1">
            <a:spLocks noChangeArrowheads="1"/>
          </p:cNvSpPr>
          <p:nvPr/>
        </p:nvSpPr>
        <p:spPr bwMode="auto">
          <a:xfrm>
            <a:off x="374502" y="3212976"/>
            <a:ext cx="3678237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algn="ctr" eaLnBrk="1" hangingPunct="1">
              <a:spcBef>
                <a:spcPct val="50000"/>
              </a:spcBef>
            </a:pPr>
            <a:r>
              <a:rPr lang="de-CH" sz="2400" dirty="0"/>
              <a:t>Besondere Gefahr nicht vorhanden</a:t>
            </a:r>
          </a:p>
        </p:txBody>
      </p:sp>
      <p:sp>
        <p:nvSpPr>
          <p:cNvPr id="41990" name="Text Box 6"/>
          <p:cNvSpPr txBox="1">
            <a:spLocks noChangeArrowheads="1"/>
          </p:cNvSpPr>
          <p:nvPr/>
        </p:nvSpPr>
        <p:spPr bwMode="auto">
          <a:xfrm>
            <a:off x="5056290" y="3212976"/>
            <a:ext cx="374332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algn="ctr" eaLnBrk="1" hangingPunct="1">
              <a:spcBef>
                <a:spcPct val="50000"/>
              </a:spcBef>
            </a:pPr>
            <a:r>
              <a:rPr lang="de-CH" sz="2400" dirty="0"/>
              <a:t>Besondere Gefahr vorhanden</a:t>
            </a:r>
          </a:p>
        </p:txBody>
      </p:sp>
      <p:sp>
        <p:nvSpPr>
          <p:cNvPr id="41991" name="Text Box 7"/>
          <p:cNvSpPr txBox="1">
            <a:spLocks noChangeArrowheads="1"/>
          </p:cNvSpPr>
          <p:nvPr/>
        </p:nvSpPr>
        <p:spPr bwMode="auto">
          <a:xfrm>
            <a:off x="179388" y="5229200"/>
            <a:ext cx="467995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algn="ctr" eaLnBrk="1" hangingPunct="1">
              <a:spcBef>
                <a:spcPct val="50000"/>
              </a:spcBef>
            </a:pPr>
            <a:r>
              <a:rPr lang="de-CH" sz="2400" dirty="0"/>
              <a:t>CHL ist mit 1 Mausklick + Kommentar abgearbeitet</a:t>
            </a:r>
          </a:p>
        </p:txBody>
      </p:sp>
      <p:sp>
        <p:nvSpPr>
          <p:cNvPr id="41992" name="Text Box 8"/>
          <p:cNvSpPr txBox="1">
            <a:spLocks noChangeArrowheads="1"/>
          </p:cNvSpPr>
          <p:nvPr/>
        </p:nvSpPr>
        <p:spPr bwMode="auto">
          <a:xfrm>
            <a:off x="5003800" y="5233963"/>
            <a:ext cx="381635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algn="ctr" eaLnBrk="1" hangingPunct="1">
              <a:spcBef>
                <a:spcPct val="50000"/>
              </a:spcBef>
            </a:pPr>
            <a:r>
              <a:rPr lang="de-CH" sz="2400" dirty="0"/>
              <a:t>CHL muss Punkt für Punkt abgearbeitet werden</a:t>
            </a:r>
          </a:p>
        </p:txBody>
      </p:sp>
      <p:sp>
        <p:nvSpPr>
          <p:cNvPr id="41993" name="AutoShape 9"/>
          <p:cNvSpPr>
            <a:spLocks noChangeArrowheads="1"/>
          </p:cNvSpPr>
          <p:nvPr/>
        </p:nvSpPr>
        <p:spPr bwMode="auto">
          <a:xfrm rot="8758342">
            <a:off x="1968270" y="2534459"/>
            <a:ext cx="1008062" cy="285750"/>
          </a:xfrm>
          <a:prstGeom prst="rightArrow">
            <a:avLst>
              <a:gd name="adj1" fmla="val 50000"/>
              <a:gd name="adj2" fmla="val 88194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CH"/>
          </a:p>
        </p:txBody>
      </p:sp>
      <p:sp>
        <p:nvSpPr>
          <p:cNvPr id="41994" name="AutoShape 10"/>
          <p:cNvSpPr>
            <a:spLocks noChangeArrowheads="1"/>
          </p:cNvSpPr>
          <p:nvPr/>
        </p:nvSpPr>
        <p:spPr bwMode="auto">
          <a:xfrm rot="2253201">
            <a:off x="5424092" y="2649625"/>
            <a:ext cx="1008062" cy="285750"/>
          </a:xfrm>
          <a:prstGeom prst="rightArrow">
            <a:avLst>
              <a:gd name="adj1" fmla="val 50000"/>
              <a:gd name="adj2" fmla="val 88194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CH"/>
          </a:p>
        </p:txBody>
      </p:sp>
      <p:sp>
        <p:nvSpPr>
          <p:cNvPr id="41995" name="AutoShape 11"/>
          <p:cNvSpPr>
            <a:spLocks noChangeArrowheads="1"/>
          </p:cNvSpPr>
          <p:nvPr/>
        </p:nvSpPr>
        <p:spPr bwMode="auto">
          <a:xfrm rot="5400000">
            <a:off x="1617662" y="4510584"/>
            <a:ext cx="720725" cy="285750"/>
          </a:xfrm>
          <a:prstGeom prst="rightArrow">
            <a:avLst>
              <a:gd name="adj1" fmla="val 50000"/>
              <a:gd name="adj2" fmla="val 63056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CH"/>
          </a:p>
        </p:txBody>
      </p:sp>
      <p:sp>
        <p:nvSpPr>
          <p:cNvPr id="41996" name="AutoShape 12"/>
          <p:cNvSpPr>
            <a:spLocks noChangeArrowheads="1"/>
          </p:cNvSpPr>
          <p:nvPr/>
        </p:nvSpPr>
        <p:spPr bwMode="auto">
          <a:xfrm rot="5400000">
            <a:off x="5921478" y="4510585"/>
            <a:ext cx="720725" cy="285750"/>
          </a:xfrm>
          <a:prstGeom prst="rightArrow">
            <a:avLst>
              <a:gd name="adj1" fmla="val 50000"/>
              <a:gd name="adj2" fmla="val 63056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CH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5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36901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41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419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500"/>
                                        <p:tgtEl>
                                          <p:spTgt spid="41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8" dur="500"/>
                                        <p:tgtEl>
                                          <p:spTgt spid="419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1" dur="500"/>
                                        <p:tgtEl>
                                          <p:spTgt spid="419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6" dur="500"/>
                                        <p:tgtEl>
                                          <p:spTgt spid="419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9" dur="500"/>
                                        <p:tgtEl>
                                          <p:spTgt spid="419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4" dur="500"/>
                                        <p:tgtEl>
                                          <p:spTgt spid="419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7" dur="500"/>
                                        <p:tgtEl>
                                          <p:spTgt spid="419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8" grpId="0"/>
      <p:bldP spid="41989" grpId="0"/>
      <p:bldP spid="41990" grpId="0"/>
      <p:bldP spid="41991" grpId="0"/>
      <p:bldP spid="41992" grpId="0"/>
      <p:bldP spid="41993" grpId="0" animBg="1"/>
      <p:bldP spid="41994" grpId="0" animBg="1"/>
      <p:bldP spid="41995" grpId="0" animBg="1"/>
      <p:bldP spid="4199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423467"/>
            <a:ext cx="8496300" cy="45978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387" name="AutoShape 6"/>
          <p:cNvSpPr>
            <a:spLocks noChangeArrowheads="1"/>
          </p:cNvSpPr>
          <p:nvPr/>
        </p:nvSpPr>
        <p:spPr bwMode="auto">
          <a:xfrm rot="-1238572">
            <a:off x="1725836" y="2892274"/>
            <a:ext cx="1079500" cy="215900"/>
          </a:xfrm>
          <a:prstGeom prst="leftArrow">
            <a:avLst>
              <a:gd name="adj1" fmla="val 50000"/>
              <a:gd name="adj2" fmla="val 125000"/>
            </a:avLst>
          </a:prstGeom>
          <a:solidFill>
            <a:srgbClr val="FF3300"/>
          </a:solidFill>
          <a:ln w="9525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de-DE">
              <a:solidFill>
                <a:srgbClr val="FF3300"/>
              </a:solidFill>
            </a:endParaRPr>
          </a:p>
        </p:txBody>
      </p:sp>
      <p:sp>
        <p:nvSpPr>
          <p:cNvPr id="4" name="Rectangle 4"/>
          <p:cNvSpPr txBox="1">
            <a:spLocks noChangeArrowheads="1"/>
          </p:cNvSpPr>
          <p:nvPr/>
        </p:nvSpPr>
        <p:spPr>
          <a:xfrm>
            <a:off x="457200" y="274638"/>
            <a:ext cx="7800975" cy="1138138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Verdana" pitchFamily="34" charset="0"/>
                <a:ea typeface="ＭＳ Ｐゴシック" pitchFamily="34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Verdana" pitchFamily="34" charset="0"/>
                <a:ea typeface="ＭＳ Ｐゴシック" pitchFamily="34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Verdana" pitchFamily="34" charset="0"/>
                <a:ea typeface="ＭＳ Ｐゴシック" pitchFamily="34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r>
              <a:rPr lang="de-CH" sz="3200" b="0" dirty="0" smtClean="0"/>
              <a:t>Datenbank für Gefahrenermittlung –</a:t>
            </a:r>
            <a:br>
              <a:rPr lang="de-CH" sz="3200" b="0" dirty="0" smtClean="0"/>
            </a:br>
            <a:r>
              <a:rPr lang="de-CH" sz="3200" b="0" dirty="0" smtClean="0"/>
              <a:t>Erster Schritt</a:t>
            </a:r>
            <a:endParaRPr lang="de-CH" sz="3200" b="0" dirty="0"/>
          </a:p>
        </p:txBody>
      </p:sp>
      <p:sp>
        <p:nvSpPr>
          <p:cNvPr id="5" name="Textfeld 4"/>
          <p:cNvSpPr txBox="1"/>
          <p:nvPr/>
        </p:nvSpPr>
        <p:spPr>
          <a:xfrm>
            <a:off x="215516" y="4222433"/>
            <a:ext cx="8712968" cy="1938992"/>
          </a:xfrm>
          <a:prstGeom prst="rect">
            <a:avLst/>
          </a:prstGeom>
          <a:solidFill>
            <a:schemeClr val="accent3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de-CH" sz="2400" b="1" dirty="0" smtClean="0">
                <a:solidFill>
                  <a:srgbClr val="CC00CC"/>
                </a:solidFill>
              </a:rPr>
              <a:t>Wenn Thema der Checkliste nicht relevant, kann ganze Checkliste als «nicht relevant» klassiert werden. Klassierung muss kommentiert werden!</a:t>
            </a:r>
          </a:p>
          <a:p>
            <a:r>
              <a:rPr lang="de-CH" sz="2400" b="1" dirty="0" smtClean="0">
                <a:solidFill>
                  <a:srgbClr val="CC00CC"/>
                </a:solidFill>
              </a:rPr>
              <a:t>Mit «</a:t>
            </a:r>
            <a:r>
              <a:rPr lang="de-CH" sz="2400" b="1" dirty="0" err="1" smtClean="0">
                <a:solidFill>
                  <a:srgbClr val="CC00CC"/>
                </a:solidFill>
              </a:rPr>
              <a:t>undo</a:t>
            </a:r>
            <a:r>
              <a:rPr lang="de-CH" sz="2400" b="1" dirty="0" smtClean="0">
                <a:solidFill>
                  <a:srgbClr val="CC00CC"/>
                </a:solidFill>
              </a:rPr>
              <a:t>» können alle Antworten gelöscht werden, nur solange CHL nicht abgeschlossen ist.</a:t>
            </a:r>
            <a:endParaRPr lang="de-CH" sz="2400" b="1" dirty="0">
              <a:solidFill>
                <a:srgbClr val="CC00CC"/>
              </a:solidFill>
            </a:endParaRP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6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39597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CH" sz="3200" b="0" dirty="0"/>
              <a:t>Datenbank für Gefahrenermittlung Checklisten bearbeiten</a:t>
            </a:r>
          </a:p>
        </p:txBody>
      </p:sp>
      <p:pic>
        <p:nvPicPr>
          <p:cNvPr id="266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07" r="41107" b="14902"/>
          <a:stretch>
            <a:fillRect/>
          </a:stretch>
        </p:blipFill>
        <p:spPr bwMode="auto">
          <a:xfrm>
            <a:off x="755576" y="1428503"/>
            <a:ext cx="7273428" cy="45917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215826" y="5301208"/>
            <a:ext cx="8352928" cy="830997"/>
          </a:xfrm>
          <a:prstGeom prst="rect">
            <a:avLst/>
          </a:prstGeom>
          <a:solidFill>
            <a:schemeClr val="accent3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de-CH" sz="2400" b="1" dirty="0" smtClean="0">
                <a:solidFill>
                  <a:srgbClr val="CC00CC"/>
                </a:solidFill>
              </a:rPr>
              <a:t>Jede Frage ist durch Anklicken des entsprechenden Kästchens zu beantworten. (kein Doppelklick!!)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7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CH" sz="3200" b="0" dirty="0"/>
              <a:t>Datenbank für Gefahrenermittlung</a:t>
            </a:r>
            <a:br>
              <a:rPr lang="de-CH" sz="3200" b="0" dirty="0"/>
            </a:br>
            <a:r>
              <a:rPr lang="de-CH" sz="3200" b="0" dirty="0"/>
              <a:t>Massnahmen festlegen</a:t>
            </a:r>
          </a:p>
        </p:txBody>
      </p:sp>
      <p:pic>
        <p:nvPicPr>
          <p:cNvPr id="32771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" t="11160" r="47330" b="23077"/>
          <a:stretch>
            <a:fillRect/>
          </a:stretch>
        </p:blipFill>
        <p:spPr>
          <a:xfrm>
            <a:off x="971550" y="1557347"/>
            <a:ext cx="7416874" cy="4444516"/>
          </a:xfrm>
          <a:noFill/>
        </p:spPr>
      </p:pic>
      <p:sp>
        <p:nvSpPr>
          <p:cNvPr id="2" name="Textfeld 1"/>
          <p:cNvSpPr txBox="1"/>
          <p:nvPr/>
        </p:nvSpPr>
        <p:spPr>
          <a:xfrm>
            <a:off x="611560" y="3789040"/>
            <a:ext cx="7992888" cy="1938992"/>
          </a:xfrm>
          <a:prstGeom prst="rect">
            <a:avLst/>
          </a:prstGeom>
          <a:solidFill>
            <a:schemeClr val="accent3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de-CH" sz="2400" b="1" dirty="0" smtClean="0">
                <a:solidFill>
                  <a:srgbClr val="CC00CC"/>
                </a:solidFill>
              </a:rPr>
              <a:t>Bei Anwahl des Kästchens nicht i.O. oder nicht relevant, öffnet sich ein Massnahmenfenster.</a:t>
            </a:r>
          </a:p>
          <a:p>
            <a:r>
              <a:rPr lang="de-CH" sz="2400" b="1" dirty="0" smtClean="0">
                <a:solidFill>
                  <a:srgbClr val="CC00CC"/>
                </a:solidFill>
              </a:rPr>
              <a:t>In dieses Fenster muss eine Begründung für nicht relevant oder eine Massnahme für nicht i.O. eingetragen werden.</a:t>
            </a:r>
            <a:endParaRPr lang="de-CH" sz="2400" b="1" dirty="0">
              <a:solidFill>
                <a:srgbClr val="CC00CC"/>
              </a:solidFill>
            </a:endParaRP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8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4"/>
          <p:cNvSpPr txBox="1">
            <a:spLocks noChangeArrowheads="1"/>
          </p:cNvSpPr>
          <p:nvPr/>
        </p:nvSpPr>
        <p:spPr bwMode="auto">
          <a:xfrm>
            <a:off x="684212" y="1916832"/>
            <a:ext cx="7488237" cy="3970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CH" sz="2400" b="1" u="sng" dirty="0"/>
              <a:t>Technische Massnahmen</a:t>
            </a:r>
            <a:r>
              <a:rPr lang="de-CH" sz="2400" dirty="0"/>
              <a:t>		</a:t>
            </a:r>
          </a:p>
          <a:p>
            <a:pPr eaLnBrk="1" hangingPunct="1">
              <a:spcBef>
                <a:spcPct val="50000"/>
              </a:spcBef>
            </a:pPr>
            <a:r>
              <a:rPr lang="de-CH" sz="2400" dirty="0"/>
              <a:t>Schutzvorrichtungen, </a:t>
            </a:r>
            <a:r>
              <a:rPr lang="de-CH" sz="2400" dirty="0" smtClean="0"/>
              <a:t>Absaugvorrichtungen</a:t>
            </a:r>
            <a:endParaRPr lang="de-CH" sz="2400" dirty="0"/>
          </a:p>
          <a:p>
            <a:pPr eaLnBrk="1" hangingPunct="1">
              <a:spcBef>
                <a:spcPct val="50000"/>
              </a:spcBef>
            </a:pPr>
            <a:r>
              <a:rPr lang="de-CH" sz="2400" b="1" u="sng" dirty="0"/>
              <a:t>Organisatorische Massnahmen</a:t>
            </a:r>
            <a:r>
              <a:rPr lang="de-CH" sz="2400" dirty="0"/>
              <a:t>	</a:t>
            </a:r>
          </a:p>
          <a:p>
            <a:pPr eaLnBrk="1" hangingPunct="1">
              <a:spcBef>
                <a:spcPct val="50000"/>
              </a:spcBef>
            </a:pPr>
            <a:r>
              <a:rPr lang="de-CH" sz="2400" dirty="0"/>
              <a:t>Weisungen erarbeiten, Abläufe regeln, periodische Instruktionen </a:t>
            </a:r>
            <a:r>
              <a:rPr lang="de-CH" sz="2400" dirty="0" smtClean="0"/>
              <a:t>durchführen</a:t>
            </a:r>
            <a:endParaRPr lang="de-CH" sz="2400" dirty="0"/>
          </a:p>
          <a:p>
            <a:pPr eaLnBrk="1" hangingPunct="1">
              <a:spcBef>
                <a:spcPct val="50000"/>
              </a:spcBef>
            </a:pPr>
            <a:r>
              <a:rPr lang="de-CH" sz="2400" b="1" u="sng" dirty="0"/>
              <a:t>Personelle Massnahmen</a:t>
            </a:r>
            <a:r>
              <a:rPr lang="de-CH" sz="2400" dirty="0"/>
              <a:t>	</a:t>
            </a:r>
          </a:p>
          <a:p>
            <a:pPr eaLnBrk="1" hangingPunct="1">
              <a:spcBef>
                <a:spcPct val="50000"/>
              </a:spcBef>
            </a:pPr>
            <a:r>
              <a:rPr lang="de-CH" sz="2400" dirty="0"/>
              <a:t>Persönliche Schutzkleidung,  Qualifikation sicherstellen</a:t>
            </a:r>
            <a:endParaRPr lang="en-US" sz="2400" dirty="0"/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433983" y="476672"/>
            <a:ext cx="8229600" cy="11430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Verdana" pitchFamily="34" charset="0"/>
                <a:ea typeface="ＭＳ Ｐゴシック" pitchFamily="34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Verdana" pitchFamily="34" charset="0"/>
                <a:ea typeface="ＭＳ Ｐゴシック" pitchFamily="34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Verdana" pitchFamily="34" charset="0"/>
                <a:ea typeface="ＭＳ Ｐゴシック" pitchFamily="34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r>
              <a:rPr lang="de-CH" sz="3200" b="0" smtClean="0"/>
              <a:t>Datenbank für Gefahrenermittlung</a:t>
            </a:r>
            <a:br>
              <a:rPr lang="de-CH" sz="3200" b="0" smtClean="0"/>
            </a:br>
            <a:r>
              <a:rPr lang="de-CH" sz="3200" b="0" smtClean="0"/>
              <a:t>Massnahmen festlegen</a:t>
            </a:r>
            <a:endParaRPr lang="de-CH" sz="3200" b="0" dirty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9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11887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owerpoint Vorlage">
  <a:themeElements>
    <a:clrScheme name="">
      <a:dk1>
        <a:srgbClr val="333333"/>
      </a:dk1>
      <a:lt1>
        <a:srgbClr val="FFFFFF"/>
      </a:lt1>
      <a:dk2>
        <a:srgbClr val="2E6CA5"/>
      </a:dk2>
      <a:lt2>
        <a:srgbClr val="369AA1"/>
      </a:lt2>
      <a:accent1>
        <a:srgbClr val="F8DD28"/>
      </a:accent1>
      <a:accent2>
        <a:srgbClr val="F06D2B"/>
      </a:accent2>
      <a:accent3>
        <a:srgbClr val="FFFFFF"/>
      </a:accent3>
      <a:accent4>
        <a:srgbClr val="2A2A2A"/>
      </a:accent4>
      <a:accent5>
        <a:srgbClr val="FBEBAC"/>
      </a:accent5>
      <a:accent6>
        <a:srgbClr val="D96226"/>
      </a:accent6>
      <a:hlink>
        <a:srgbClr val="E4187B"/>
      </a:hlink>
      <a:folHlink>
        <a:srgbClr val="AFCD32"/>
      </a:folHlink>
    </a:clrScheme>
    <a:fontScheme name="Leere Präsentation">
      <a:majorFont>
        <a:latin typeface="Verdana"/>
        <a:ea typeface="ＭＳ Ｐゴシック"/>
        <a:cs typeface=""/>
      </a:majorFont>
      <a:minorFont>
        <a:latin typeface="Verdana"/>
        <a:ea typeface="ＭＳ Ｐゴシック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34" charset="-128"/>
          </a:defRPr>
        </a:defPPr>
      </a:lstStyle>
    </a:lnDef>
  </a:objectDefaults>
  <a:extraClrSchemeLst>
    <a:extraClrScheme>
      <a:clrScheme name="Leere Prä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Vorlage</Template>
  <TotalTime>0</TotalTime>
  <Words>464</Words>
  <Application>Microsoft Office PowerPoint</Application>
  <PresentationFormat>Bildschirmpräsentation (4:3)</PresentationFormat>
  <Paragraphs>106</Paragraphs>
  <Slides>18</Slides>
  <Notes>8</Notes>
  <HiddenSlides>0</HiddenSlides>
  <MMClips>1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18</vt:i4>
      </vt:variant>
    </vt:vector>
  </HeadingPairs>
  <TitlesOfParts>
    <vt:vector size="19" baseType="lpstr">
      <vt:lpstr>Powerpoint Vorlage</vt:lpstr>
      <vt:lpstr>Datenbank für Gefahrenermittlung </vt:lpstr>
      <vt:lpstr>PowerPoint-Präsentation</vt:lpstr>
      <vt:lpstr>Datenbank für Gefahrenermittlung Checklisten bearbeiten</vt:lpstr>
      <vt:lpstr>Datenbank für Gefahrenermittlung – Auswahl der Checkliste</vt:lpstr>
      <vt:lpstr>PowerPoint-Präsentation</vt:lpstr>
      <vt:lpstr>PowerPoint-Präsentation</vt:lpstr>
      <vt:lpstr>Datenbank für Gefahrenermittlung Checklisten bearbeiten</vt:lpstr>
      <vt:lpstr>Datenbank für Gefahrenermittlung Massnahmen festlegen</vt:lpstr>
      <vt:lpstr>PowerPoint-Präsentation</vt:lpstr>
      <vt:lpstr>Datenbank für Gefahrenermittlung Checkliste fertigstellen</vt:lpstr>
      <vt:lpstr>PowerPoint-Präsentation</vt:lpstr>
      <vt:lpstr>PowerPoint-Präsentation</vt:lpstr>
      <vt:lpstr>PowerPoint-Präsentation</vt:lpstr>
      <vt:lpstr>Datenbank für Gefahrenermittlung CL signieren / zurückweisen VER</vt:lpstr>
      <vt:lpstr>PowerPoint-Präsentation</vt:lpstr>
      <vt:lpstr>Datenbank für Gefahrenermittlung CL signieren / zurückweisen SDP</vt:lpstr>
      <vt:lpstr>Datenbank für Gefahrenermittlung Email Benachrichtigung</vt:lpstr>
      <vt:lpstr>PowerPoint-Präsentation</vt:lpstr>
    </vt:vector>
  </TitlesOfParts>
  <Company>Universität Basel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Datenbank für Gefahrenermittlung</dc:title>
  <dc:creator>Werner Duttweiler</dc:creator>
  <cp:lastModifiedBy>reimann</cp:lastModifiedBy>
  <cp:revision>39</cp:revision>
  <cp:lastPrinted>2014-02-13T14:33:36Z</cp:lastPrinted>
  <dcterms:created xsi:type="dcterms:W3CDTF">2012-10-01T08:07:04Z</dcterms:created>
  <dcterms:modified xsi:type="dcterms:W3CDTF">2014-02-13T14:36:08Z</dcterms:modified>
</cp:coreProperties>
</file>